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586" r:id="rId2"/>
    <p:sldId id="606" r:id="rId3"/>
    <p:sldId id="607" r:id="rId4"/>
    <p:sldId id="609" r:id="rId5"/>
    <p:sldId id="610" r:id="rId6"/>
    <p:sldId id="611" r:id="rId7"/>
    <p:sldId id="612" r:id="rId8"/>
    <p:sldId id="613" r:id="rId9"/>
    <p:sldId id="608" r:id="rId10"/>
    <p:sldId id="588" r:id="rId11"/>
    <p:sldId id="539" r:id="rId12"/>
    <p:sldId id="530" r:id="rId13"/>
    <p:sldId id="591" r:id="rId14"/>
    <p:sldId id="599" r:id="rId15"/>
    <p:sldId id="614" r:id="rId16"/>
    <p:sldId id="593" r:id="rId17"/>
    <p:sldId id="597" r:id="rId18"/>
    <p:sldId id="589" r:id="rId19"/>
    <p:sldId id="528" r:id="rId20"/>
    <p:sldId id="529" r:id="rId21"/>
    <p:sldId id="594" r:id="rId22"/>
    <p:sldId id="596" r:id="rId23"/>
    <p:sldId id="601" r:id="rId24"/>
    <p:sldId id="382" r:id="rId25"/>
    <p:sldId id="603" r:id="rId26"/>
    <p:sldId id="604" r:id="rId27"/>
    <p:sldId id="5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BBA17-F6DE-4BE9-88DF-9942BC1BE06D}" v="9" dt="2019-02-17T00:21:41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60"/>
  </p:normalViewPr>
  <p:slideViewPr>
    <p:cSldViewPr snapToGrid="0">
      <p:cViewPr varScale="1">
        <p:scale>
          <a:sx n="56" d="100"/>
          <a:sy n="56" d="100"/>
        </p:scale>
        <p:origin x="80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Cermak" userId="61293d962b77ac78" providerId="LiveId" clId="{5CB92BA6-BD27-4E94-A22C-B4C6C5312F45}"/>
    <pc:docChg chg="custSel addSld modSld">
      <pc:chgData name="Dan Cermak" userId="61293d962b77ac78" providerId="LiveId" clId="{5CB92BA6-BD27-4E94-A22C-B4C6C5312F45}" dt="2019-02-17T00:21:58.220" v="42" actId="14100"/>
      <pc:docMkLst>
        <pc:docMk/>
      </pc:docMkLst>
      <pc:sldChg chg="addSp delSp modSp">
        <pc:chgData name="Dan Cermak" userId="61293d962b77ac78" providerId="LiveId" clId="{5CB92BA6-BD27-4E94-A22C-B4C6C5312F45}" dt="2019-02-17T00:18:37.060" v="22" actId="1037"/>
        <pc:sldMkLst>
          <pc:docMk/>
          <pc:sldMk cId="1693205721" sldId="529"/>
        </pc:sldMkLst>
        <pc:picChg chg="add mod">
          <ac:chgData name="Dan Cermak" userId="61293d962b77ac78" providerId="LiveId" clId="{5CB92BA6-BD27-4E94-A22C-B4C6C5312F45}" dt="2019-02-17T00:18:37.060" v="22" actId="1037"/>
          <ac:picMkLst>
            <pc:docMk/>
            <pc:sldMk cId="1693205721" sldId="529"/>
            <ac:picMk id="4" creationId="{BDB32908-BCDA-4168-8577-D05BD046D7DB}"/>
          </ac:picMkLst>
        </pc:picChg>
        <pc:picChg chg="del">
          <ac:chgData name="Dan Cermak" userId="61293d962b77ac78" providerId="LiveId" clId="{5CB92BA6-BD27-4E94-A22C-B4C6C5312F45}" dt="2019-02-17T00:18:08.606" v="3"/>
          <ac:picMkLst>
            <pc:docMk/>
            <pc:sldMk cId="1693205721" sldId="529"/>
            <ac:picMk id="9" creationId="{1E10A4E8-49AE-4E86-998E-EEDB88A2ECF4}"/>
          </ac:picMkLst>
        </pc:picChg>
      </pc:sldChg>
      <pc:sldChg chg="addSp delSp modSp">
        <pc:chgData name="Dan Cermak" userId="61293d962b77ac78" providerId="LiveId" clId="{5CB92BA6-BD27-4E94-A22C-B4C6C5312F45}" dt="2019-02-17T00:21:58.220" v="42" actId="14100"/>
        <pc:sldMkLst>
          <pc:docMk/>
          <pc:sldMk cId="3703532788" sldId="599"/>
        </pc:sldMkLst>
        <pc:spChg chg="add del mod">
          <ac:chgData name="Dan Cermak" userId="61293d962b77ac78" providerId="LiveId" clId="{5CB92BA6-BD27-4E94-A22C-B4C6C5312F45}" dt="2019-02-17T00:20:40.639" v="24" actId="931"/>
          <ac:spMkLst>
            <pc:docMk/>
            <pc:sldMk cId="3703532788" sldId="599"/>
            <ac:spMk id="3" creationId="{4972B2B9-6D04-4D78-86C7-DCC3DD74A4D0}"/>
          </ac:spMkLst>
        </pc:spChg>
        <pc:spChg chg="add del mod">
          <ac:chgData name="Dan Cermak" userId="61293d962b77ac78" providerId="LiveId" clId="{5CB92BA6-BD27-4E94-A22C-B4C6C5312F45}" dt="2019-02-17T00:21:41.163" v="36" actId="931"/>
          <ac:spMkLst>
            <pc:docMk/>
            <pc:sldMk cId="3703532788" sldId="599"/>
            <ac:spMk id="7" creationId="{6BA66044-5685-4DDE-8742-FC5DD5A8A721}"/>
          </ac:spMkLst>
        </pc:spChg>
        <pc:picChg chg="del">
          <ac:chgData name="Dan Cermak" userId="61293d962b77ac78" providerId="LiveId" clId="{5CB92BA6-BD27-4E94-A22C-B4C6C5312F45}" dt="2019-02-17T00:20:27.770" v="23"/>
          <ac:picMkLst>
            <pc:docMk/>
            <pc:sldMk cId="3703532788" sldId="599"/>
            <ac:picMk id="5" creationId="{2C63FDEE-5D58-4D7E-AFCB-2DB43B01EE31}"/>
          </ac:picMkLst>
        </pc:picChg>
        <pc:picChg chg="add del mod">
          <ac:chgData name="Dan Cermak" userId="61293d962b77ac78" providerId="LiveId" clId="{5CB92BA6-BD27-4E94-A22C-B4C6C5312F45}" dt="2019-02-17T00:21:30.859" v="35"/>
          <ac:picMkLst>
            <pc:docMk/>
            <pc:sldMk cId="3703532788" sldId="599"/>
            <ac:picMk id="6" creationId="{808F0D4E-3D9D-4114-84DD-76E65AF8B8A4}"/>
          </ac:picMkLst>
        </pc:picChg>
        <pc:picChg chg="add mod">
          <ac:chgData name="Dan Cermak" userId="61293d962b77ac78" providerId="LiveId" clId="{5CB92BA6-BD27-4E94-A22C-B4C6C5312F45}" dt="2019-02-17T00:21:58.220" v="42" actId="14100"/>
          <ac:picMkLst>
            <pc:docMk/>
            <pc:sldMk cId="3703532788" sldId="599"/>
            <ac:picMk id="9" creationId="{BF7AFE48-A1B2-4995-83CC-B4EA8E9DEF8C}"/>
          </ac:picMkLst>
        </pc:picChg>
      </pc:sldChg>
      <pc:sldChg chg="addSp delSp modSp">
        <pc:chgData name="Dan Cermak" userId="61293d962b77ac78" providerId="LiveId" clId="{5CB92BA6-BD27-4E94-A22C-B4C6C5312F45}" dt="2019-02-17T00:14:16.677" v="2" actId="1076"/>
        <pc:sldMkLst>
          <pc:docMk/>
          <pc:sldMk cId="265464115" sldId="609"/>
        </pc:sldMkLst>
        <pc:grpChg chg="del">
          <ac:chgData name="Dan Cermak" userId="61293d962b77ac78" providerId="LiveId" clId="{5CB92BA6-BD27-4E94-A22C-B4C6C5312F45}" dt="2019-02-17T00:14:02.537" v="0" actId="478"/>
          <ac:grpSpMkLst>
            <pc:docMk/>
            <pc:sldMk cId="265464115" sldId="609"/>
            <ac:grpSpMk id="7" creationId="{F1F4E159-DF43-4271-B986-28C853B0D813}"/>
          </ac:grpSpMkLst>
        </pc:grpChg>
        <pc:picChg chg="add mod">
          <ac:chgData name="Dan Cermak" userId="61293d962b77ac78" providerId="LiveId" clId="{5CB92BA6-BD27-4E94-A22C-B4C6C5312F45}" dt="2019-02-17T00:14:16.677" v="2" actId="1076"/>
          <ac:picMkLst>
            <pc:docMk/>
            <pc:sldMk cId="265464115" sldId="609"/>
            <ac:picMk id="8" creationId="{83A1D8C3-5E76-410E-A03C-391402A7C83C}"/>
          </ac:picMkLst>
        </pc:picChg>
      </pc:sldChg>
      <pc:sldChg chg="add">
        <pc:chgData name="Dan Cermak" userId="61293d962b77ac78" providerId="LiveId" clId="{5CB92BA6-BD27-4E94-A22C-B4C6C5312F45}" dt="2019-02-17T00:21:21.618" v="34"/>
        <pc:sldMkLst>
          <pc:docMk/>
          <pc:sldMk cId="1506867681" sldId="6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6252D-9557-4827-9F25-B9C75C4662C0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6B3EA-5FA5-4A29-B9C0-98BE1B63F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4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967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455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180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010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54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605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4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145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237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99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10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598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69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93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57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01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06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76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046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5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8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8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4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6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1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0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8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6F0C-1B62-4A4B-B205-559A1FC97015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0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IUY2yI5F16U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ack+to+dinosaur+Island+VR+demo&amp;rlz=1C1CHBF_enUS802US802&amp;source=lnms&amp;tbm=isch&amp;sa=X&amp;ved=0ahUKEwjS4_Kr5q_gAhVL7YMKHd9RBLoQ_AUIECgD&amp;biw=973&amp;bih=935#imgrc=btjTyrFfrWCgL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498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39" y="1097280"/>
            <a:ext cx="1192784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Reality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Processes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2/13/2019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2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65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96305"/>
            <a:ext cx="10643285" cy="7132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Ergonomics and VR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39" y="1097280"/>
            <a:ext cx="12100561" cy="548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Ergonomics: 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science of refining the design of products to optimize them for human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Ergonomics issues with VR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discomfort (limitations of the human body)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 discomfort (limitations of stereoscopic viewing)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weight of the HMD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kinematic (repetitive motion) issues presented last design class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Designers, what can we do to lessen the impact of VR ergonomic issues related to HMDs?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need to define the target comfort zones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optimal zone to put key content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optimal zone for UI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optimal zone to provide interactions within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sum total of this will drive how our users experience our product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70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6094279" cy="5749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Interesting physical limitations 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Standing: Easier to look left/right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Sitting: Easier to look up/down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Think about this in terms of platform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turning can be uncomfortable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Recommended view frustum ±35°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 that an Imax screen is 70° from center seat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over 77° isn’t comfortable for viewing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center 55° get the primary focus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important for specific kinds of applications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Showing a video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horizontal panels for user interface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64773" cy="1056640"/>
          </a:xfrm>
        </p:spPr>
        <p:txBody>
          <a:bodyPr anchor="ctr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 Specifics:  Physical factors that impact Target Zones </a:t>
            </a:r>
            <a:endParaRPr lang="en-US" sz="2000" i="1" dirty="0">
              <a:solidFill>
                <a:schemeClr val="bg1"/>
              </a:solidFill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2050" name="Picture 2" descr="[âIMG]">
            <a:extLst>
              <a:ext uri="{FF2B5EF4-FFF2-40B4-BE49-F238E27FC236}">
                <a16:creationId xmlns:a16="http://schemas.microsoft.com/office/drawing/2014/main" id="{E7694D9D-77F2-48CD-819B-DCC397D2E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09" y="1226916"/>
            <a:ext cx="5871238" cy="47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rock&#10;&#10;Description automatically generated">
            <a:extLst>
              <a:ext uri="{FF2B5EF4-FFF2-40B4-BE49-F238E27FC236}">
                <a16:creationId xmlns:a16="http://schemas.microsoft.com/office/drawing/2014/main" id="{6C684A5A-B24C-4735-92A0-3E93AC92A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25" y="1226916"/>
            <a:ext cx="5878322" cy="33065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4B68E18-93AF-49EF-BC07-9AC705CD88B4}"/>
              </a:ext>
            </a:extLst>
          </p:cNvPr>
          <p:cNvGrpSpPr/>
          <p:nvPr/>
        </p:nvGrpSpPr>
        <p:grpSpPr>
          <a:xfrm>
            <a:off x="6144282" y="1226915"/>
            <a:ext cx="5891996" cy="3598657"/>
            <a:chOff x="6144282" y="1226915"/>
            <a:chExt cx="5891996" cy="3598657"/>
          </a:xfrm>
        </p:grpSpPr>
        <p:pic>
          <p:nvPicPr>
            <p:cNvPr id="6" name="Picture 5" descr="A blue screen&#10;&#10;Description automatically generated">
              <a:extLst>
                <a:ext uri="{FF2B5EF4-FFF2-40B4-BE49-F238E27FC236}">
                  <a16:creationId xmlns:a16="http://schemas.microsoft.com/office/drawing/2014/main" id="{D0325E3C-DF32-4906-BCBC-72B0C01B7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4" b="9779"/>
            <a:stretch/>
          </p:blipFill>
          <p:spPr>
            <a:xfrm>
              <a:off x="6144282" y="1226915"/>
              <a:ext cx="5891996" cy="35986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2802C5-5ABE-42FA-A76A-608D1E365E3B}"/>
                </a:ext>
              </a:extLst>
            </p:cNvPr>
            <p:cNvSpPr txBox="1"/>
            <p:nvPr/>
          </p:nvSpPr>
          <p:spPr>
            <a:xfrm>
              <a:off x="6243865" y="4533472"/>
              <a:ext cx="1801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© 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Nixson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Sysanga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97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2076253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71029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100" dirty="0">
                <a:solidFill>
                  <a:schemeClr val="bg1"/>
                </a:solidFill>
                <a:latin typeface="+mn-lt"/>
              </a:rPr>
              <a:t>VR Design Ergonomics: Visual Discomfort 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700" dirty="0">
                <a:solidFill>
                  <a:schemeClr val="bg1"/>
                </a:solidFill>
                <a:latin typeface="+mn-lt"/>
              </a:rPr>
              <a:t>The eye’s convergence rotation angle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700" i="1" dirty="0">
                <a:solidFill>
                  <a:prstClr val="white"/>
                </a:solidFill>
                <a:latin typeface="Calibri" panose="020F0502020204030204"/>
              </a:rPr>
              <a:t>Alger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 descr="A picture containing sky, boat, scale&#10;&#10;Description automatically generated">
            <a:extLst>
              <a:ext uri="{FF2B5EF4-FFF2-40B4-BE49-F238E27FC236}">
                <a16:creationId xmlns:a16="http://schemas.microsoft.com/office/drawing/2014/main" id="{6E0BF056-ACE6-4DF4-A2D2-0BF2BE39F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23" y="1325880"/>
            <a:ext cx="9144753" cy="4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7391553" cy="332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Content Depth in VR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Because of the convergence rotational angle of the eye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within .5 meters of the head crosses the eyes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According to Oculus you shouldn’t put anything to read or focus on inside 1 meters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Content in VR shows best between 1 and 10 meters, 10 to 20 meters provides good VR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beyond 20 meters and the eyes see the same image (flattening it out)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64773" cy="1056640"/>
          </a:xfrm>
        </p:spPr>
        <p:txBody>
          <a:bodyPr anchor="ctr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 Specifics:  </a:t>
            </a:r>
            <a:br>
              <a:rPr lang="en-US" sz="2800" dirty="0">
                <a:solidFill>
                  <a:schemeClr val="bg1"/>
                </a:solidFill>
                <a:latin typeface="+mn-lt"/>
              </a:rPr>
            </a:br>
            <a:r>
              <a:rPr lang="en-US" sz="2000" i="1" dirty="0">
                <a:solidFill>
                  <a:schemeClr val="bg1"/>
                </a:solidFill>
                <a:latin typeface="+mn-lt"/>
              </a:rPr>
              <a:t>Joe Ludwig (Valve)</a:t>
            </a:r>
            <a:endParaRPr lang="en-US" sz="2000" i="1" dirty="0">
              <a:solidFill>
                <a:schemeClr val="bg1"/>
              </a:solidFill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4" name="Picture 3" descr="A close up of a cat&#10;&#10;Description automatically generated">
            <a:extLst>
              <a:ext uri="{FF2B5EF4-FFF2-40B4-BE49-F238E27FC236}">
                <a16:creationId xmlns:a16="http://schemas.microsoft.com/office/drawing/2014/main" id="{6A53C12D-B15F-4AAD-9585-8B37FC1E1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08" y="1317925"/>
            <a:ext cx="4688917" cy="382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175F-91BB-403B-AA22-C9C321F8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BF7AFE48-A1B2-4995-83CC-B4EA8E9DE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077"/>
            <a:ext cx="12192000" cy="6931478"/>
          </a:xfrm>
        </p:spPr>
      </p:pic>
    </p:spTree>
    <p:extLst>
      <p:ext uri="{BB962C8B-B14F-4D97-AF65-F5344CB8AC3E}">
        <p14:creationId xmlns:p14="http://schemas.microsoft.com/office/powerpoint/2010/main" val="3703532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175F-91BB-403B-AA22-C9C321F8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bird flying in the sky&#10;&#10;Description automatically generated">
            <a:extLst>
              <a:ext uri="{FF2B5EF4-FFF2-40B4-BE49-F238E27FC236}">
                <a16:creationId xmlns:a16="http://schemas.microsoft.com/office/drawing/2014/main" id="{808F0D4E-3D9D-4114-84DD-76E65AF8B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-11430"/>
            <a:ext cx="12192000" cy="6945884"/>
          </a:xfrm>
        </p:spPr>
      </p:pic>
    </p:spTree>
    <p:extLst>
      <p:ext uri="{BB962C8B-B14F-4D97-AF65-F5344CB8AC3E}">
        <p14:creationId xmlns:p14="http://schemas.microsoft.com/office/powerpoint/2010/main" val="1506867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playstation.com/is/image/SCEA/skyrim-vr-screenshot-01-us-12jun17?$MediaCarousel_Original$">
            <a:extLst>
              <a:ext uri="{FF2B5EF4-FFF2-40B4-BE49-F238E27FC236}">
                <a16:creationId xmlns:a16="http://schemas.microsoft.com/office/drawing/2014/main" id="{FDA6F849-68BB-469F-BCBC-069F33F37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0EC06B-9B10-48DA-B7D5-5408CBFEBA3C}"/>
              </a:ext>
            </a:extLst>
          </p:cNvPr>
          <p:cNvSpPr txBox="1"/>
          <p:nvPr/>
        </p:nvSpPr>
        <p:spPr>
          <a:xfrm>
            <a:off x="138023" y="6487064"/>
            <a:ext cx="2383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Bethesda Software: Skyrim VR</a:t>
            </a:r>
          </a:p>
        </p:txBody>
      </p:sp>
    </p:spTree>
    <p:extLst>
      <p:ext uri="{BB962C8B-B14F-4D97-AF65-F5344CB8AC3E}">
        <p14:creationId xmlns:p14="http://schemas.microsoft.com/office/powerpoint/2010/main" val="154611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2076253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Ergonomics: User Information zones (Top Down)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700" i="1" dirty="0">
                <a:solidFill>
                  <a:schemeClr val="bg1"/>
                </a:solidFill>
              </a:rPr>
              <a:t>Alger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3CEC63-7F98-41D4-8382-21FD5D95F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34" y="1325880"/>
            <a:ext cx="9144131" cy="45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8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05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are impacted by the weight of HMDs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 of the average human head: 	    4500-5000g (10-11 pounds)	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Rift:						    470g (1.04 pounds)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						    563g (1.24 pounds)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PSVR: 					    610g (1.34 pounds)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Ergonomic studies show that (if sitting) a monitor is should be 15° - 50° below horizon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Accounting For head tilt of 5 ° - 15°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this doesn’t include the additional weight of an HMD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Human posture &amp; HMD weight 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Mike </a:t>
            </a:r>
            <a:r>
              <a:rPr lang="en-US" sz="2200" i="1" dirty="0" err="1">
                <a:solidFill>
                  <a:prstClr val="white"/>
                </a:solidFill>
                <a:latin typeface="Calibri" panose="020F0502020204030204"/>
              </a:rPr>
              <a:t>Agler</a:t>
            </a: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 (Google)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7424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2076253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 – Ergonomics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700" i="1" dirty="0">
                <a:solidFill>
                  <a:prstClr val="white"/>
                </a:solidFill>
                <a:latin typeface="Calibri" panose="020F0502020204030204"/>
              </a:rPr>
              <a:t>Alger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D4AD3782-DCBE-4903-B713-587F9F848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74" y="1561425"/>
            <a:ext cx="4221606" cy="406169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B45ED13-2CC0-4343-817F-4145C61C30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2" r="20741" b="1828"/>
          <a:stretch/>
        </p:blipFill>
        <p:spPr>
          <a:xfrm>
            <a:off x="411480" y="1569388"/>
            <a:ext cx="5039917" cy="40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8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11894" y="275594"/>
            <a:ext cx="9857158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Project Production Begins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972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CAEE26-3D42-476E-B838-C13E1A474E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8303" y="1304856"/>
          <a:ext cx="11856674" cy="797805"/>
        </p:xfrm>
        <a:graphic>
          <a:graphicData uri="http://schemas.openxmlformats.org/drawingml/2006/table">
            <a:tbl>
              <a:tblPr/>
              <a:tblGrid>
                <a:gridCol w="364821">
                  <a:extLst>
                    <a:ext uri="{9D8B030D-6E8A-4147-A177-3AD203B41FA5}">
                      <a16:colId xmlns:a16="http://schemas.microsoft.com/office/drawing/2014/main" val="661152887"/>
                    </a:ext>
                  </a:extLst>
                </a:gridCol>
                <a:gridCol w="364821">
                  <a:extLst>
                    <a:ext uri="{9D8B030D-6E8A-4147-A177-3AD203B41FA5}">
                      <a16:colId xmlns:a16="http://schemas.microsoft.com/office/drawing/2014/main" val="4030008548"/>
                    </a:ext>
                  </a:extLst>
                </a:gridCol>
                <a:gridCol w="364821">
                  <a:extLst>
                    <a:ext uri="{9D8B030D-6E8A-4147-A177-3AD203B41FA5}">
                      <a16:colId xmlns:a16="http://schemas.microsoft.com/office/drawing/2014/main" val="2044129019"/>
                    </a:ext>
                  </a:extLst>
                </a:gridCol>
                <a:gridCol w="364821">
                  <a:extLst>
                    <a:ext uri="{9D8B030D-6E8A-4147-A177-3AD203B41FA5}">
                      <a16:colId xmlns:a16="http://schemas.microsoft.com/office/drawing/2014/main" val="2523127304"/>
                    </a:ext>
                  </a:extLst>
                </a:gridCol>
                <a:gridCol w="364821">
                  <a:extLst>
                    <a:ext uri="{9D8B030D-6E8A-4147-A177-3AD203B41FA5}">
                      <a16:colId xmlns:a16="http://schemas.microsoft.com/office/drawing/2014/main" val="795138304"/>
                    </a:ext>
                  </a:extLst>
                </a:gridCol>
                <a:gridCol w="364821">
                  <a:extLst>
                    <a:ext uri="{9D8B030D-6E8A-4147-A177-3AD203B41FA5}">
                      <a16:colId xmlns:a16="http://schemas.microsoft.com/office/drawing/2014/main" val="3435803257"/>
                    </a:ext>
                  </a:extLst>
                </a:gridCol>
                <a:gridCol w="364821">
                  <a:extLst>
                    <a:ext uri="{9D8B030D-6E8A-4147-A177-3AD203B41FA5}">
                      <a16:colId xmlns:a16="http://schemas.microsoft.com/office/drawing/2014/main" val="1205747913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3061402205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2782609069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457359160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2600636975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3671562331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4204071101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1605240573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1071978010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2695787875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2693595801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3767415027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1970888590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2883698050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540136729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3015604697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3881994949"/>
                    </a:ext>
                  </a:extLst>
                </a:gridCol>
                <a:gridCol w="547231">
                  <a:extLst>
                    <a:ext uri="{9D8B030D-6E8A-4147-A177-3AD203B41FA5}">
                      <a16:colId xmlns:a16="http://schemas.microsoft.com/office/drawing/2014/main" val="2441757512"/>
                    </a:ext>
                  </a:extLst>
                </a:gridCol>
              </a:tblGrid>
              <a:tr h="33767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Discovery (already done)</a:t>
                      </a: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Discovery (2 week Milestone)</a:t>
                      </a: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 Production (3 Week Milestone)</a:t>
                      </a: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227203"/>
                  </a:ext>
                </a:extLst>
              </a:tr>
              <a:tr h="244265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6">
                  <a:txBody>
                    <a:bodyPr/>
                    <a:lstStyle/>
                    <a:p>
                      <a:pPr algn="ctr" rtl="0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Production (9 Weeks)</a:t>
                      </a: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838471"/>
                  </a:ext>
                </a:extLst>
              </a:tr>
              <a:tr h="215863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Street</a:t>
                      </a: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4" marR="4564" marT="45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13399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5EDF9-3342-405E-96EB-DFE66465E935}"/>
              </a:ext>
            </a:extLst>
          </p:cNvPr>
          <p:cNvGrpSpPr/>
          <p:nvPr/>
        </p:nvGrpSpPr>
        <p:grpSpPr>
          <a:xfrm>
            <a:off x="9493930" y="1813314"/>
            <a:ext cx="1153927" cy="1615686"/>
            <a:chOff x="8829666" y="1745580"/>
            <a:chExt cx="1423005" cy="27498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72AE27-D95D-4DAF-9B96-D26E6CBCBA42}"/>
                </a:ext>
              </a:extLst>
            </p:cNvPr>
            <p:cNvSpPr/>
            <p:nvPr/>
          </p:nvSpPr>
          <p:spPr>
            <a:xfrm>
              <a:off x="9145835" y="1745580"/>
              <a:ext cx="45719" cy="130945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941F7AE5-5C15-4F53-A64D-9D550AC5F377}"/>
                </a:ext>
              </a:extLst>
            </p:cNvPr>
            <p:cNvSpPr txBox="1">
              <a:spLocks/>
            </p:cNvSpPr>
            <p:nvPr/>
          </p:nvSpPr>
          <p:spPr>
            <a:xfrm>
              <a:off x="8829666" y="3064362"/>
              <a:ext cx="1423005" cy="1431040"/>
            </a:xfrm>
            <a:prstGeom prst="rect">
              <a:avLst/>
            </a:prstGeom>
            <a:noFill/>
          </p:spPr>
          <p:txBody>
            <a:bodyPr tIns="91440"/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 pitchFamily="2" charset="0"/>
                  <a:ea typeface="+mn-ea"/>
                  <a:cs typeface="+mn-cs"/>
                </a:rPr>
                <a:t>Alpha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 pitchFamily="2" charset="0"/>
                  <a:ea typeface="+mn-ea"/>
                  <a:cs typeface="+mn-cs"/>
                </a:rPr>
                <a:t>Due 4/29/19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 pitchFamily="2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 pitchFamily="2" charset="0"/>
                  <a:ea typeface="+mn-ea"/>
                  <a:cs typeface="+mn-cs"/>
                </a:rPr>
                <a:t> 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489508-5BEF-4B2E-8C4A-0382B181114C}"/>
              </a:ext>
            </a:extLst>
          </p:cNvPr>
          <p:cNvGrpSpPr/>
          <p:nvPr/>
        </p:nvGrpSpPr>
        <p:grpSpPr>
          <a:xfrm>
            <a:off x="10117004" y="1813314"/>
            <a:ext cx="1589189" cy="1159156"/>
            <a:chOff x="8798343" y="1745580"/>
            <a:chExt cx="1151783" cy="197283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7F3C55-D49C-4F51-B0FC-D3727D0707CF}"/>
                </a:ext>
              </a:extLst>
            </p:cNvPr>
            <p:cNvSpPr/>
            <p:nvPr/>
          </p:nvSpPr>
          <p:spPr>
            <a:xfrm>
              <a:off x="9044242" y="1745580"/>
              <a:ext cx="33135" cy="60275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7A2D392F-714E-4923-9007-B268C09BF237}"/>
                </a:ext>
              </a:extLst>
            </p:cNvPr>
            <p:cNvSpPr txBox="1">
              <a:spLocks/>
            </p:cNvSpPr>
            <p:nvPr/>
          </p:nvSpPr>
          <p:spPr>
            <a:xfrm>
              <a:off x="8798343" y="2348332"/>
              <a:ext cx="1151783" cy="1370078"/>
            </a:xfrm>
            <a:prstGeom prst="rect">
              <a:avLst/>
            </a:prstGeom>
            <a:noFill/>
          </p:spPr>
          <p:txBody>
            <a:bodyPr tIns="91440"/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2000505000000020004" pitchFamily="2" charset="0"/>
                  <a:ea typeface="+mn-ea"/>
                  <a:cs typeface="+mn-cs"/>
                </a:rPr>
                <a:t>Beta      Final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3DBF"/>
                </a:buClr>
                <a:buSzTx/>
                <a:buFont typeface="Wingdings 2" pitchFamily="18" charset="2"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endParaRPr>
            </a:p>
          </p:txBody>
        </p:sp>
      </p:grpSp>
      <p:sp>
        <p:nvSpPr>
          <p:cNvPr id="27" name="Subtitle 2">
            <a:extLst>
              <a:ext uri="{FF2B5EF4-FFF2-40B4-BE49-F238E27FC236}">
                <a16:creationId xmlns:a16="http://schemas.microsoft.com/office/drawing/2014/main" id="{4480DF89-F623-4427-9A4C-69D4CB2950ED}"/>
              </a:ext>
            </a:extLst>
          </p:cNvPr>
          <p:cNvSpPr txBox="1">
            <a:spLocks/>
          </p:cNvSpPr>
          <p:nvPr/>
        </p:nvSpPr>
        <p:spPr>
          <a:xfrm>
            <a:off x="5003867" y="2087602"/>
            <a:ext cx="3715806" cy="1372015"/>
          </a:xfrm>
          <a:prstGeom prst="rect">
            <a:avLst/>
          </a:prstGeom>
          <a:noFill/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Production 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460A47F1-1FAD-4ECE-9254-EA2C81377CDF}"/>
              </a:ext>
            </a:extLst>
          </p:cNvPr>
          <p:cNvSpPr txBox="1">
            <a:spLocks/>
          </p:cNvSpPr>
          <p:nvPr/>
        </p:nvSpPr>
        <p:spPr>
          <a:xfrm>
            <a:off x="658941" y="2096935"/>
            <a:ext cx="4732332" cy="1220227"/>
          </a:xfrm>
          <a:prstGeom prst="rect">
            <a:avLst/>
          </a:prstGeom>
          <a:noFill/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Proof Of Concept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Discovery: Milestone Due 2/22/19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prstClr val="white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Pre-Production: Milestone Due 3/8/19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947514-D537-4BBD-A052-004BA57A6F60}"/>
              </a:ext>
            </a:extLst>
          </p:cNvPr>
          <p:cNvSpPr/>
          <p:nvPr/>
        </p:nvSpPr>
        <p:spPr>
          <a:xfrm>
            <a:off x="101600" y="3326496"/>
            <a:ext cx="12090400" cy="259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Discovery:  Due Feb. 22, 2019 @11:59PM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Vision Canvas: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template provided and the example to create a clear vision for your group project.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Level Action Loop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Prepare an action loop that shows the main flow of your app/game.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Use the Canvas and Action Loop to set the main features of your app/game. Use the Feature List template.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 Milestone Plan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Create a simple team milestone for the 3-week pre-pro phase using the milestone template.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 will be set for the Projects on Thursday and they will help guide you through the Discovery Process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753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2076253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7354C9-D87C-48C2-BCBA-2382EC2D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19653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Ergonomics: User Information Zones (Out of the Eyes)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700" i="1" dirty="0">
                <a:solidFill>
                  <a:schemeClr val="bg1"/>
                </a:solidFill>
                <a:latin typeface="+mn-lt"/>
              </a:rPr>
              <a:t>Alger</a:t>
            </a:r>
            <a:endParaRPr lang="en-US" sz="3200" i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32908-BCDA-4168-8577-D05BD046D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095376"/>
            <a:ext cx="10024109" cy="50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wearing a costume&#10;&#10;Description automatically generated">
            <a:extLst>
              <a:ext uri="{FF2B5EF4-FFF2-40B4-BE49-F238E27FC236}">
                <a16:creationId xmlns:a16="http://schemas.microsoft.com/office/drawing/2014/main" id="{A972BC0C-9880-46D4-B330-CC14A1D74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/>
          <a:stretch/>
        </p:blipFill>
        <p:spPr>
          <a:xfrm>
            <a:off x="6232622" y="1285427"/>
            <a:ext cx="5843631" cy="45115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Design: General Concerns – Presence &amp; Narrative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6161985" cy="4515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Mainstream media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(movies, TV, books, most video games)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the “Fourth Wall”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Makes the user the observer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places the user in the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1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 and the narrative doesn’t address the user as if present, it can be disturbing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make the user the observer but there is a loss of presence in that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movie makers have an issue with certain kinds of films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Henry (a short about a lonely hedgehog)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https://www.youtube.com/watch?v=IUY2yI5F16U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1:50 &amp; 7:00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D154E6-EBCE-4E50-9114-50D483ECBAC3}"/>
              </a:ext>
            </a:extLst>
          </p:cNvPr>
          <p:cNvGrpSpPr/>
          <p:nvPr/>
        </p:nvGrpSpPr>
        <p:grpSpPr>
          <a:xfrm>
            <a:off x="6232622" y="1285426"/>
            <a:ext cx="5895975" cy="4495800"/>
            <a:chOff x="6180278" y="1739544"/>
            <a:chExt cx="5895975" cy="44958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9F74A5-F500-4E84-AB84-63C3828EF00A}"/>
                </a:ext>
              </a:extLst>
            </p:cNvPr>
            <p:cNvSpPr txBox="1"/>
            <p:nvPr/>
          </p:nvSpPr>
          <p:spPr>
            <a:xfrm>
              <a:off x="6277732" y="5500167"/>
              <a:ext cx="1801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© D. Dolan</a:t>
              </a:r>
            </a:p>
          </p:txBody>
        </p:sp>
        <p:pic>
          <p:nvPicPr>
            <p:cNvPr id="21" name="Picture 20" descr="A screenshot of a cell phone screen with text&#10;&#10;Description automatically generated">
              <a:extLst>
                <a:ext uri="{FF2B5EF4-FFF2-40B4-BE49-F238E27FC236}">
                  <a16:creationId xmlns:a16="http://schemas.microsoft.com/office/drawing/2014/main" id="{B287CAAE-78BD-4F2A-AAFD-F0D3D8B6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278" y="1739544"/>
              <a:ext cx="5895975" cy="4495800"/>
            </a:xfrm>
            <a:prstGeom prst="rect">
              <a:avLst/>
            </a:prstGeom>
          </p:spPr>
        </p:pic>
      </p:grpSp>
      <p:pic>
        <p:nvPicPr>
          <p:cNvPr id="27" name="Picture 26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A48FDD37-508D-45DC-A519-F7B4535F0E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7" r="13654"/>
          <a:stretch/>
        </p:blipFill>
        <p:spPr>
          <a:xfrm>
            <a:off x="6232622" y="1285427"/>
            <a:ext cx="58959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8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Design: General Concerns – Presence &amp; Narrative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1024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Games use 3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 (Ghost with Impact) often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Moss and Astro Bot are very successful 3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 games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picture containing table, sitting, indoor&#10;&#10;Description automatically generated">
            <a:extLst>
              <a:ext uri="{FF2B5EF4-FFF2-40B4-BE49-F238E27FC236}">
                <a16:creationId xmlns:a16="http://schemas.microsoft.com/office/drawing/2014/main" id="{74BAD25E-5B1D-4F8A-9C73-6A7246B0C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7417"/>
            <a:ext cx="5898990" cy="3318182"/>
          </a:xfrm>
          <a:prstGeom prst="rect">
            <a:avLst/>
          </a:prstGeom>
        </p:spPr>
      </p:pic>
      <p:pic>
        <p:nvPicPr>
          <p:cNvPr id="17" name="Picture 16" descr="A picture containing indoor, table, wall, building&#10;&#10;Description automatically generated">
            <a:extLst>
              <a:ext uri="{FF2B5EF4-FFF2-40B4-BE49-F238E27FC236}">
                <a16:creationId xmlns:a16="http://schemas.microsoft.com/office/drawing/2014/main" id="{9BA2C937-8EB8-454A-A31C-91602EAEE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2117416"/>
            <a:ext cx="5898991" cy="33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29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923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aspect of User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experiences you will want the user to have but what comes first?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does the user want to do vs what do you want him to do?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you get the two elements to match?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Choice!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have one hierarchy of choices, give the user the freedom to choose their own path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sure the know what the choices are (get their attention).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Simplicity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(it’s the old adage of KISS, Keep It Stupid Simple) –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yeah I know 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ain’t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 their intent and make it happen quickly and simply, don’t make the user work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Design: User Intent</a:t>
            </a:r>
          </a:p>
        </p:txBody>
      </p:sp>
    </p:spTree>
    <p:extLst>
      <p:ext uri="{BB962C8B-B14F-4D97-AF65-F5344CB8AC3E}">
        <p14:creationId xmlns:p14="http://schemas.microsoft.com/office/powerpoint/2010/main" val="144000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8941" y="1097280"/>
            <a:ext cx="1154295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993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et's Play Eye of the Beholder II Part 06b - Fixing an Error (720p)Trim">
            <a:hlinkClick r:id="" action="ppaction://media"/>
            <a:extLst>
              <a:ext uri="{FF2B5EF4-FFF2-40B4-BE49-F238E27FC236}">
                <a16:creationId xmlns:a16="http://schemas.microsoft.com/office/drawing/2014/main" id="{D3ACE241-BF23-4F87-9C17-6BA999F303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" end="18505.6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458" y="76203"/>
            <a:ext cx="10796809" cy="67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C345BF-CB98-4118-81D8-A2DF2ABFF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8"/>
          <a:stretch/>
        </p:blipFill>
        <p:spPr>
          <a:xfrm>
            <a:off x="7747001" y="1573548"/>
            <a:ext cx="4205869" cy="4089401"/>
          </a:xfrm>
          <a:prstGeom prst="rect">
            <a:avLst/>
          </a:prstGeom>
        </p:spPr>
      </p:pic>
      <p:pic>
        <p:nvPicPr>
          <p:cNvPr id="13" name="Picture 12" descr="A brick sidewalk&#10;&#10;Description automatically generated">
            <a:extLst>
              <a:ext uri="{FF2B5EF4-FFF2-40B4-BE49-F238E27FC236}">
                <a16:creationId xmlns:a16="http://schemas.microsoft.com/office/drawing/2014/main" id="{82FAB154-BEB0-458E-8DF9-1122583EC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893" y="1566671"/>
            <a:ext cx="4205870" cy="40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64C446-1C39-41F0-B585-265D979AD27C}"/>
              </a:ext>
            </a:extLst>
          </p:cNvPr>
          <p:cNvSpPr txBox="1"/>
          <p:nvPr/>
        </p:nvSpPr>
        <p:spPr>
          <a:xfrm>
            <a:off x="9671028" y="6645688"/>
            <a:ext cx="2281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https://accessibility.colostate.edu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78BA4-F029-47C8-A760-9404885D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Intent: Getting their Attention, so they can choose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2E239-DC44-483F-B25F-71A457C5D678}"/>
              </a:ext>
            </a:extLst>
          </p:cNvPr>
          <p:cNvSpPr txBox="1"/>
          <p:nvPr/>
        </p:nvSpPr>
        <p:spPr>
          <a:xfrm>
            <a:off x="1" y="1117600"/>
            <a:ext cx="7747000" cy="363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Think about things that draw your attention in the real world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Pause, consider your user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Funnels, borders, elements that constrict flow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 that standout against the background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Something out of place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D062F-A58A-41F5-BF10-3921E2843D79}"/>
              </a:ext>
            </a:extLst>
          </p:cNvPr>
          <p:cNvSpPr/>
          <p:nvPr/>
        </p:nvSpPr>
        <p:spPr>
          <a:xfrm>
            <a:off x="4214651" y="3244334"/>
            <a:ext cx="376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https://www.hr.uillinois.edu/benefits/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3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D8FB0FF-61AC-4755-9F99-64A5B93FB190}"/>
              </a:ext>
            </a:extLst>
          </p:cNvPr>
          <p:cNvGrpSpPr/>
          <p:nvPr/>
        </p:nvGrpSpPr>
        <p:grpSpPr>
          <a:xfrm>
            <a:off x="3594004" y="1515533"/>
            <a:ext cx="7954727" cy="4284133"/>
            <a:chOff x="3189866" y="1998261"/>
            <a:chExt cx="8763004" cy="41624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5C0DEA-3BC1-48C2-8EFF-9DF5E63E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866" y="1998261"/>
              <a:ext cx="8763004" cy="408940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364C446-1C39-41F0-B585-265D979AD27C}"/>
                </a:ext>
              </a:extLst>
            </p:cNvPr>
            <p:cNvSpPr txBox="1"/>
            <p:nvPr/>
          </p:nvSpPr>
          <p:spPr>
            <a:xfrm>
              <a:off x="9671027" y="5883688"/>
              <a:ext cx="22818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https://accessibility.colostate.edu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FC3EDC-B617-491A-9CB0-575098D1087C}"/>
              </a:ext>
            </a:extLst>
          </p:cNvPr>
          <p:cNvGrpSpPr/>
          <p:nvPr/>
        </p:nvGrpSpPr>
        <p:grpSpPr>
          <a:xfrm>
            <a:off x="3594004" y="1262972"/>
            <a:ext cx="7954727" cy="4477428"/>
            <a:chOff x="3594004" y="1262972"/>
            <a:chExt cx="7954727" cy="4477428"/>
          </a:xfrm>
        </p:grpSpPr>
        <p:pic>
          <p:nvPicPr>
            <p:cNvPr id="5" name="Picture 4" descr="A picture containing indoor, wall, floor, table&#10;&#10;Description automatically generated">
              <a:extLst>
                <a:ext uri="{FF2B5EF4-FFF2-40B4-BE49-F238E27FC236}">
                  <a16:creationId xmlns:a16="http://schemas.microsoft.com/office/drawing/2014/main" id="{4597D823-273C-4B82-8059-4D4EA7260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4004" y="1262972"/>
              <a:ext cx="7954727" cy="447742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7443-9468-41C7-8427-C23FFD0AC428}"/>
                </a:ext>
              </a:extLst>
            </p:cNvPr>
            <p:cNvSpPr txBox="1"/>
            <p:nvPr/>
          </p:nvSpPr>
          <p:spPr>
            <a:xfrm>
              <a:off x="10144885" y="5323562"/>
              <a:ext cx="1403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Oculus Story Studio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0578BA4-F029-47C8-A760-9404885D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Intent: Getting their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2E239-DC44-483F-B25F-71A457C5D678}"/>
              </a:ext>
            </a:extLst>
          </p:cNvPr>
          <p:cNvSpPr txBox="1"/>
          <p:nvPr/>
        </p:nvSpPr>
        <p:spPr>
          <a:xfrm>
            <a:off x="1" y="1117600"/>
            <a:ext cx="7747000" cy="1655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Contrast is very powerful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Color is key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Lighting changes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7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675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is hard but is key to a successful VR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auditory systems are very sensitive and update faster than the visual systems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from outside the experience will disconnect the user from your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done right will draw the user in, affirming the experience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can set mood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Supply the implication of content presence without the content (bird sounds)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Needs to provide the key details of the world and be localized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 for successful VR audio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matching content in the near, mid-range and far range zones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Ducking (lowing non-important audio)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Listening Angle (things outside your FOV are attenuated)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https://www.google.com/search?q=Back+to+dinosaur+Island+VR+demo&amp;rlz=1C1CHBF_enUS802US802&amp;source=lnms&amp;tbm=isch&amp;sa=X&amp;ved=0ahUKEwjS4_Kr5q_gAhVL7YMKHd9RBLoQ_AUIECgD&amp;biw=973&amp;bih=935#imgrc=btjTyrFfrWCgLM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Getting their Attention - Audio </a:t>
            </a:r>
          </a:p>
        </p:txBody>
      </p:sp>
    </p:spTree>
    <p:extLst>
      <p:ext uri="{BB962C8B-B14F-4D97-AF65-F5344CB8AC3E}">
        <p14:creationId xmlns:p14="http://schemas.microsoft.com/office/powerpoint/2010/main" val="152843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Canvas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736" y="1051560"/>
            <a:ext cx="545417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layout is important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App/Game Name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Descriptive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Genre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Inspirations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Experience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Types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Foundational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Pillars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Systems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FF07BD-C29D-4CAB-9A46-D3BF68036C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2354" y="1051560"/>
          <a:ext cx="8225910" cy="5509205"/>
        </p:xfrm>
        <a:graphic>
          <a:graphicData uri="http://schemas.openxmlformats.org/drawingml/2006/table">
            <a:tbl>
              <a:tblPr/>
              <a:tblGrid>
                <a:gridCol w="1680251">
                  <a:extLst>
                    <a:ext uri="{9D8B030D-6E8A-4147-A177-3AD203B41FA5}">
                      <a16:colId xmlns:a16="http://schemas.microsoft.com/office/drawing/2014/main" val="863257311"/>
                    </a:ext>
                  </a:extLst>
                </a:gridCol>
                <a:gridCol w="1125700">
                  <a:extLst>
                    <a:ext uri="{9D8B030D-6E8A-4147-A177-3AD203B41FA5}">
                      <a16:colId xmlns:a16="http://schemas.microsoft.com/office/drawing/2014/main" val="2552829264"/>
                    </a:ext>
                  </a:extLst>
                </a:gridCol>
                <a:gridCol w="1882819">
                  <a:extLst>
                    <a:ext uri="{9D8B030D-6E8A-4147-A177-3AD203B41FA5}">
                      <a16:colId xmlns:a16="http://schemas.microsoft.com/office/drawing/2014/main" val="3637504218"/>
                    </a:ext>
                  </a:extLst>
                </a:gridCol>
                <a:gridCol w="1700021">
                  <a:extLst>
                    <a:ext uri="{9D8B030D-6E8A-4147-A177-3AD203B41FA5}">
                      <a16:colId xmlns:a16="http://schemas.microsoft.com/office/drawing/2014/main" val="396917266"/>
                    </a:ext>
                  </a:extLst>
                </a:gridCol>
                <a:gridCol w="1837119">
                  <a:extLst>
                    <a:ext uri="{9D8B030D-6E8A-4147-A177-3AD203B41FA5}">
                      <a16:colId xmlns:a16="http://schemas.microsoft.com/office/drawing/2014/main" val="533619470"/>
                    </a:ext>
                  </a:extLst>
                </a:gridCol>
              </a:tblGrid>
              <a:tr h="279235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Level Vision Canvas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13845"/>
                  </a:ext>
                </a:extLst>
              </a:tr>
              <a:tr h="196385">
                <a:tc gridSpan="3">
                  <a:txBody>
                    <a:bodyPr/>
                    <a:lstStyle/>
                    <a:p>
                      <a:pPr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App/Game Name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35602"/>
                  </a:ext>
                </a:extLst>
              </a:tr>
              <a:tr h="163245">
                <a:tc gridSpan="2"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45955"/>
                  </a:ext>
                </a:extLst>
              </a:tr>
              <a:tr h="4580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Inspirations</a:t>
                      </a:r>
                    </a:p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(note what it is inspiring)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Genre</a:t>
                      </a:r>
                    </a:p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RPG, Travel)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Pillars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(in the form "Player can...")</a:t>
                      </a:r>
                      <a:endParaRPr lang="en-US" sz="11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Systems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(ex: Save/Load or Combat)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Experience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(the emotion elicited)</a:t>
                      </a:r>
                      <a:endParaRPr lang="en-US" sz="12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589987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959411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840678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33947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02467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90758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28645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08877"/>
                  </a:ext>
                </a:extLst>
              </a:tr>
              <a:tr h="410440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IP/World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Sci-fi, Beach)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85042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16683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29539"/>
                  </a:ext>
                </a:extLst>
              </a:tr>
              <a:tr h="410440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Player Types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(rank by priority)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73444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310543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68167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483135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99134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99745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05100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4510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577632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81123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119232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85138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87318"/>
                  </a:ext>
                </a:extLst>
              </a:tr>
              <a:tr h="163245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19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Canvas – Single Project/Level Version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F642F-964C-4246-A3F1-86CD01A5DB4D}"/>
              </a:ext>
            </a:extLst>
          </p:cNvPr>
          <p:cNvSpPr txBox="1"/>
          <p:nvPr/>
        </p:nvSpPr>
        <p:spPr>
          <a:xfrm>
            <a:off x="0" y="1098640"/>
            <a:ext cx="4827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for Completion: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 up with an IDEA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a strong understanding of what your project originator’s idea 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1D8C3-5E76-410E-A03C-391402A7C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54" y="3080944"/>
            <a:ext cx="7607691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ACE649B-7FBD-454C-8465-02939A3310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00780" y="1171562"/>
          <a:ext cx="7122698" cy="5284865"/>
        </p:xfrm>
        <a:graphic>
          <a:graphicData uri="http://schemas.openxmlformats.org/drawingml/2006/table">
            <a:tbl>
              <a:tblPr/>
              <a:tblGrid>
                <a:gridCol w="1454905">
                  <a:extLst>
                    <a:ext uri="{9D8B030D-6E8A-4147-A177-3AD203B41FA5}">
                      <a16:colId xmlns:a16="http://schemas.microsoft.com/office/drawing/2014/main" val="86325731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2552829264"/>
                    </a:ext>
                  </a:extLst>
                </a:gridCol>
                <a:gridCol w="1630306">
                  <a:extLst>
                    <a:ext uri="{9D8B030D-6E8A-4147-A177-3AD203B41FA5}">
                      <a16:colId xmlns:a16="http://schemas.microsoft.com/office/drawing/2014/main" val="3637504218"/>
                    </a:ext>
                  </a:extLst>
                </a:gridCol>
                <a:gridCol w="1472025">
                  <a:extLst>
                    <a:ext uri="{9D8B030D-6E8A-4147-A177-3AD203B41FA5}">
                      <a16:colId xmlns:a16="http://schemas.microsoft.com/office/drawing/2014/main" val="396917266"/>
                    </a:ext>
                  </a:extLst>
                </a:gridCol>
                <a:gridCol w="1590735">
                  <a:extLst>
                    <a:ext uri="{9D8B030D-6E8A-4147-A177-3AD203B41FA5}">
                      <a16:colId xmlns:a16="http://schemas.microsoft.com/office/drawing/2014/main" val="533619470"/>
                    </a:ext>
                  </a:extLst>
                </a:gridCol>
              </a:tblGrid>
              <a:tr h="281505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Level Vision Canvas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1384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   </a:t>
                      </a:r>
                      <a:r>
                        <a:rPr lang="en-US" sz="1100" dirty="0">
                          <a:effectLst/>
                        </a:rPr>
                        <a:t>App/Game Name</a:t>
                      </a:r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45955"/>
                  </a:ext>
                </a:extLst>
              </a:tr>
              <a:tr h="4097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Inspirations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(note what it is inspiring)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Genre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RPG, Travel)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Pillars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(in the form “User can...")</a:t>
                      </a:r>
                      <a:endParaRPr lang="en-US" sz="105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Systems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(ex: Save/Load, Combat)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Experience</a:t>
                      </a:r>
                    </a:p>
                    <a:p>
                      <a:pPr algn="ctr" rtl="0" fontAlgn="b"/>
                      <a:r>
                        <a:rPr lang="en-US" sz="10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(the emotion elicited)</a:t>
                      </a:r>
                      <a:endParaRPr lang="en-US" sz="11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58998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959411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84067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3394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0246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9075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2864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08877"/>
                  </a:ext>
                </a:extLst>
              </a:tr>
              <a:tr h="360566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IP/World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Sci-fi, Beach)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8504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1668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29539"/>
                  </a:ext>
                </a:extLst>
              </a:tr>
              <a:tr h="431847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Types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(rank by priority)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73444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31054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6816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48313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99134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9974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05100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4510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57763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8112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11923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8513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8731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08319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38FFC3D0-FCCB-4E75-A72F-D59D10CA9109}"/>
              </a:ext>
            </a:extLst>
          </p:cNvPr>
          <p:cNvGrpSpPr/>
          <p:nvPr/>
        </p:nvGrpSpPr>
        <p:grpSpPr>
          <a:xfrm>
            <a:off x="5000779" y="1663701"/>
            <a:ext cx="7122701" cy="4859892"/>
            <a:chOff x="5563312" y="2099582"/>
            <a:chExt cx="6458567" cy="39273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56A1A7F-0805-4BCA-8E60-010B82ADBE8D}"/>
                </a:ext>
              </a:extLst>
            </p:cNvPr>
            <p:cNvSpPr/>
            <p:nvPr/>
          </p:nvSpPr>
          <p:spPr>
            <a:xfrm>
              <a:off x="5563312" y="2099583"/>
              <a:ext cx="1319413" cy="39273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6B2A48-7940-4A14-BA2C-4AD19DE042DC}"/>
                </a:ext>
              </a:extLst>
            </p:cNvPr>
            <p:cNvSpPr/>
            <p:nvPr/>
          </p:nvSpPr>
          <p:spPr>
            <a:xfrm>
              <a:off x="7777092" y="2099582"/>
              <a:ext cx="4244787" cy="39273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Canvas – Single Project/Level Version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55" y="1104397"/>
            <a:ext cx="498322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Determine the Descriptors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the Genre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Person or 3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Travelogue, Shooter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Don’t include info about the world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Expectation is for standard Genre vernacular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Describe the World/Environment or IP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about the background of the world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 Apocalyptic, Sci Fi, Japan, Beach , etc.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Licensed Intellectual Properties, etc.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Concepts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Narrative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define the context, interactions and connections.  They describe how the user interacts (ex: camera view) and relates (especially for a existing IP).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758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5591A8-C213-4013-9018-26FE0FBF0D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00780" y="1171562"/>
          <a:ext cx="7122698" cy="5284865"/>
        </p:xfrm>
        <a:graphic>
          <a:graphicData uri="http://schemas.openxmlformats.org/drawingml/2006/table">
            <a:tbl>
              <a:tblPr/>
              <a:tblGrid>
                <a:gridCol w="1454905">
                  <a:extLst>
                    <a:ext uri="{9D8B030D-6E8A-4147-A177-3AD203B41FA5}">
                      <a16:colId xmlns:a16="http://schemas.microsoft.com/office/drawing/2014/main" val="86325731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2552829264"/>
                    </a:ext>
                  </a:extLst>
                </a:gridCol>
                <a:gridCol w="1630306">
                  <a:extLst>
                    <a:ext uri="{9D8B030D-6E8A-4147-A177-3AD203B41FA5}">
                      <a16:colId xmlns:a16="http://schemas.microsoft.com/office/drawing/2014/main" val="3637504218"/>
                    </a:ext>
                  </a:extLst>
                </a:gridCol>
                <a:gridCol w="1472025">
                  <a:extLst>
                    <a:ext uri="{9D8B030D-6E8A-4147-A177-3AD203B41FA5}">
                      <a16:colId xmlns:a16="http://schemas.microsoft.com/office/drawing/2014/main" val="396917266"/>
                    </a:ext>
                  </a:extLst>
                </a:gridCol>
                <a:gridCol w="1590735">
                  <a:extLst>
                    <a:ext uri="{9D8B030D-6E8A-4147-A177-3AD203B41FA5}">
                      <a16:colId xmlns:a16="http://schemas.microsoft.com/office/drawing/2014/main" val="533619470"/>
                    </a:ext>
                  </a:extLst>
                </a:gridCol>
              </a:tblGrid>
              <a:tr h="281505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Level Vision Canvas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1384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   </a:t>
                      </a:r>
                      <a:r>
                        <a:rPr lang="en-US" sz="1100" dirty="0">
                          <a:effectLst/>
                        </a:rPr>
                        <a:t>App/Game Name</a:t>
                      </a:r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45955"/>
                  </a:ext>
                </a:extLst>
              </a:tr>
              <a:tr h="4097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Inspirations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(note what it is inspiring)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Genre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RPG, Travel)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Pillars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(in the form “User can...")</a:t>
                      </a:r>
                      <a:endParaRPr lang="en-US" sz="105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Systems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(ex: Save/Load, Combat)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Experience</a:t>
                      </a:r>
                    </a:p>
                    <a:p>
                      <a:pPr algn="ctr" rtl="0" fontAlgn="b"/>
                      <a:r>
                        <a:rPr lang="en-US" sz="10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(the emotion elicited)</a:t>
                      </a:r>
                      <a:endParaRPr lang="en-US" sz="11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58998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959411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84067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3394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0246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9075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2864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08877"/>
                  </a:ext>
                </a:extLst>
              </a:tr>
              <a:tr h="360566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IP/World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Sci-fi, Beach)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8504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1668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29539"/>
                  </a:ext>
                </a:extLst>
              </a:tr>
              <a:tr h="431847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Types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(rank by priority)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73444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31054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6816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48313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99134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9974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05100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4510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57763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8112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11923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8513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8731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0831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65EF8F5-0FF9-42A3-BF8E-5889CFCA2347}"/>
              </a:ext>
            </a:extLst>
          </p:cNvPr>
          <p:cNvSpPr/>
          <p:nvPr/>
        </p:nvSpPr>
        <p:spPr>
          <a:xfrm>
            <a:off x="6451600" y="1638300"/>
            <a:ext cx="5671878" cy="48181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Canvas – Single Project/Level Version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75" y="1102578"/>
            <a:ext cx="497190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Descriptors, continued: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down all your inspirations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specific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Game play features / App comparisons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Tone  (Tone Targets)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Style (Graphic look)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Lighting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helps define the emotional elements the user will be experiencing.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67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D09B94-04CC-4F61-9300-0962A55EA4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00780" y="1171562"/>
          <a:ext cx="7122698" cy="5284865"/>
        </p:xfrm>
        <a:graphic>
          <a:graphicData uri="http://schemas.openxmlformats.org/drawingml/2006/table">
            <a:tbl>
              <a:tblPr/>
              <a:tblGrid>
                <a:gridCol w="1454905">
                  <a:extLst>
                    <a:ext uri="{9D8B030D-6E8A-4147-A177-3AD203B41FA5}">
                      <a16:colId xmlns:a16="http://schemas.microsoft.com/office/drawing/2014/main" val="86325731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2552829264"/>
                    </a:ext>
                  </a:extLst>
                </a:gridCol>
                <a:gridCol w="1630306">
                  <a:extLst>
                    <a:ext uri="{9D8B030D-6E8A-4147-A177-3AD203B41FA5}">
                      <a16:colId xmlns:a16="http://schemas.microsoft.com/office/drawing/2014/main" val="3637504218"/>
                    </a:ext>
                  </a:extLst>
                </a:gridCol>
                <a:gridCol w="1472025">
                  <a:extLst>
                    <a:ext uri="{9D8B030D-6E8A-4147-A177-3AD203B41FA5}">
                      <a16:colId xmlns:a16="http://schemas.microsoft.com/office/drawing/2014/main" val="396917266"/>
                    </a:ext>
                  </a:extLst>
                </a:gridCol>
                <a:gridCol w="1590735">
                  <a:extLst>
                    <a:ext uri="{9D8B030D-6E8A-4147-A177-3AD203B41FA5}">
                      <a16:colId xmlns:a16="http://schemas.microsoft.com/office/drawing/2014/main" val="533619470"/>
                    </a:ext>
                  </a:extLst>
                </a:gridCol>
              </a:tblGrid>
              <a:tr h="281505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Level Vision Canvas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1384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   </a:t>
                      </a:r>
                      <a:r>
                        <a:rPr lang="en-US" sz="1100" dirty="0">
                          <a:effectLst/>
                        </a:rPr>
                        <a:t>App/Game Name</a:t>
                      </a:r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45955"/>
                  </a:ext>
                </a:extLst>
              </a:tr>
              <a:tr h="4097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Inspirations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(note what it is inspiring)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Genre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RPG, Travel)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Pillars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(in the form “User can...")</a:t>
                      </a:r>
                      <a:endParaRPr lang="en-US" sz="105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Systems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(ex: Save/Load, Combat)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Experience</a:t>
                      </a:r>
                    </a:p>
                    <a:p>
                      <a:pPr algn="ctr" rtl="0" fontAlgn="b"/>
                      <a:r>
                        <a:rPr lang="en-US" sz="10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(the emotion elicited)</a:t>
                      </a:r>
                      <a:endParaRPr lang="en-US" sz="11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58998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959411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84067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3394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0246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9075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2864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08877"/>
                  </a:ext>
                </a:extLst>
              </a:tr>
              <a:tr h="360566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IP/World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Sci-fi, Beach)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8504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1668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29539"/>
                  </a:ext>
                </a:extLst>
              </a:tr>
              <a:tr h="431847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Types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(rank by priority)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73444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31054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6816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48313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99134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9974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05100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4510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57763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8112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11923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8513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8731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0831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D9FE439-9845-41F1-8522-D9D7950AEBD9}"/>
              </a:ext>
            </a:extLst>
          </p:cNvPr>
          <p:cNvSpPr/>
          <p:nvPr/>
        </p:nvSpPr>
        <p:spPr>
          <a:xfrm>
            <a:off x="5000779" y="1638300"/>
            <a:ext cx="5545891" cy="48181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Canvas – Single Project/Level Version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14983"/>
            <a:ext cx="5497156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emotional experience the user is having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relate/drive core pillars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Types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 defined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be descriptive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represent the key users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descending order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Don’t go too broad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up your own descriptors</a:t>
            </a:r>
          </a:p>
        </p:txBody>
      </p:sp>
    </p:spTree>
    <p:extLst>
      <p:ext uri="{BB962C8B-B14F-4D97-AF65-F5344CB8AC3E}">
        <p14:creationId xmlns:p14="http://schemas.microsoft.com/office/powerpoint/2010/main" val="363682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02D679-F3D0-45F4-AB4F-3A081710D5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00780" y="1171562"/>
          <a:ext cx="7122698" cy="5284865"/>
        </p:xfrm>
        <a:graphic>
          <a:graphicData uri="http://schemas.openxmlformats.org/drawingml/2006/table">
            <a:tbl>
              <a:tblPr/>
              <a:tblGrid>
                <a:gridCol w="1454905">
                  <a:extLst>
                    <a:ext uri="{9D8B030D-6E8A-4147-A177-3AD203B41FA5}">
                      <a16:colId xmlns:a16="http://schemas.microsoft.com/office/drawing/2014/main" val="863257311"/>
                    </a:ext>
                  </a:extLst>
                </a:gridCol>
                <a:gridCol w="974727">
                  <a:extLst>
                    <a:ext uri="{9D8B030D-6E8A-4147-A177-3AD203B41FA5}">
                      <a16:colId xmlns:a16="http://schemas.microsoft.com/office/drawing/2014/main" val="2552829264"/>
                    </a:ext>
                  </a:extLst>
                </a:gridCol>
                <a:gridCol w="1630306">
                  <a:extLst>
                    <a:ext uri="{9D8B030D-6E8A-4147-A177-3AD203B41FA5}">
                      <a16:colId xmlns:a16="http://schemas.microsoft.com/office/drawing/2014/main" val="3637504218"/>
                    </a:ext>
                  </a:extLst>
                </a:gridCol>
                <a:gridCol w="1472025">
                  <a:extLst>
                    <a:ext uri="{9D8B030D-6E8A-4147-A177-3AD203B41FA5}">
                      <a16:colId xmlns:a16="http://schemas.microsoft.com/office/drawing/2014/main" val="396917266"/>
                    </a:ext>
                  </a:extLst>
                </a:gridCol>
                <a:gridCol w="1590735">
                  <a:extLst>
                    <a:ext uri="{9D8B030D-6E8A-4147-A177-3AD203B41FA5}">
                      <a16:colId xmlns:a16="http://schemas.microsoft.com/office/drawing/2014/main" val="533619470"/>
                    </a:ext>
                  </a:extLst>
                </a:gridCol>
              </a:tblGrid>
              <a:tr h="281505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Level Vision Canvas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1384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effectLst/>
                        </a:rPr>
                        <a:t>   </a:t>
                      </a:r>
                      <a:r>
                        <a:rPr lang="en-US" sz="1100" dirty="0">
                          <a:effectLst/>
                        </a:rPr>
                        <a:t>App/Game Name</a:t>
                      </a:r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45955"/>
                  </a:ext>
                </a:extLst>
              </a:tr>
              <a:tr h="4097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Inspirations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(note what it is inspiring)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Genre</a:t>
                      </a:r>
                    </a:p>
                    <a:p>
                      <a:pPr algn="ctr" rtl="0" fontAlgn="b"/>
                      <a:r>
                        <a:rPr lang="en-US" sz="11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RPG, Travel)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Pillars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(in the form “User can...")</a:t>
                      </a:r>
                      <a:endParaRPr lang="en-US" sz="105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Systems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(ex: Save/Load, Combat)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Experience</a:t>
                      </a:r>
                    </a:p>
                    <a:p>
                      <a:pPr algn="ctr" rtl="0" fontAlgn="b"/>
                      <a:r>
                        <a:rPr lang="en-US" sz="10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(the emotion elicited)</a:t>
                      </a:r>
                      <a:endParaRPr lang="en-US" sz="11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58998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959411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84067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3394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0246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9075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12864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08877"/>
                  </a:ext>
                </a:extLst>
              </a:tr>
              <a:tr h="360566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IP/World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(ex: Sci-fi, Beach)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8504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1668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29539"/>
                  </a:ext>
                </a:extLst>
              </a:tr>
              <a:tr h="431847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Types</a:t>
                      </a:r>
                    </a:p>
                    <a:p>
                      <a:pPr algn="ctr" rtl="0" fontAlgn="b"/>
                      <a:r>
                        <a:rPr lang="en-US" sz="1050" b="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(rank by priority)</a:t>
                      </a: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73444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31054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68167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48313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99134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99745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05100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224510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57763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81123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119232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8513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87318"/>
                  </a:ext>
                </a:extLst>
              </a:tr>
              <a:tr h="164572"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9736" marR="9736" marT="6491" marB="6491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0831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713B733-FDC9-4F99-A513-6272E229D160}"/>
              </a:ext>
            </a:extLst>
          </p:cNvPr>
          <p:cNvSpPr/>
          <p:nvPr/>
        </p:nvSpPr>
        <p:spPr>
          <a:xfrm>
            <a:off x="10528916" y="1651000"/>
            <a:ext cx="1594561" cy="48054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9FE439-9845-41F1-8522-D9D7950AEBD9}"/>
              </a:ext>
            </a:extLst>
          </p:cNvPr>
          <p:cNvSpPr/>
          <p:nvPr/>
        </p:nvSpPr>
        <p:spPr>
          <a:xfrm>
            <a:off x="5000781" y="1651000"/>
            <a:ext cx="2428720" cy="48054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893" y="276449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Canvas – Single Project/Level Version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" y="1114983"/>
            <a:ext cx="48387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Foundational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Pillars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Features that drive the User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form: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“The User will …..”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Systems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Systems that support the core pillars and other key aspects of the app/game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Points to key low level systems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 Traversal, UI, AI (if needed).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Docs Process: Simple Action Loop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AD2A15-14A2-415B-A675-BBB877517A5C}"/>
              </a:ext>
            </a:extLst>
          </p:cNvPr>
          <p:cNvGrpSpPr/>
          <p:nvPr/>
        </p:nvGrpSpPr>
        <p:grpSpPr>
          <a:xfrm>
            <a:off x="1502279" y="2322669"/>
            <a:ext cx="8199473" cy="2324325"/>
            <a:chOff x="1502279" y="2322669"/>
            <a:chExt cx="8199473" cy="2324325"/>
          </a:xfrm>
        </p:grpSpPr>
        <p:sp>
          <p:nvSpPr>
            <p:cNvPr id="76" name="Arrow: Bent-Up 75">
              <a:extLst>
                <a:ext uri="{FF2B5EF4-FFF2-40B4-BE49-F238E27FC236}">
                  <a16:creationId xmlns:a16="http://schemas.microsoft.com/office/drawing/2014/main" id="{A10F9ADC-BB83-4C57-86B7-3FC34863D5B6}"/>
                </a:ext>
              </a:extLst>
            </p:cNvPr>
            <p:cNvSpPr/>
            <p:nvPr/>
          </p:nvSpPr>
          <p:spPr>
            <a:xfrm flipH="1">
              <a:off x="4219656" y="3981589"/>
              <a:ext cx="1659497" cy="608969"/>
            </a:xfrm>
            <a:prstGeom prst="bentUpArrow">
              <a:avLst>
                <a:gd name="adj1" fmla="val 25000"/>
                <a:gd name="adj2" fmla="val 26950"/>
                <a:gd name="adj3" fmla="val 23754"/>
              </a:avLst>
            </a:prstGeom>
            <a:solidFill>
              <a:srgbClr val="FF0000">
                <a:alpha val="5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B71F2B-7447-4A10-B873-F7B936728BDC}"/>
                </a:ext>
              </a:extLst>
            </p:cNvPr>
            <p:cNvSpPr/>
            <p:nvPr/>
          </p:nvSpPr>
          <p:spPr>
            <a:xfrm>
              <a:off x="1502279" y="3075231"/>
              <a:ext cx="874014" cy="8074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S01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80CC62-1DDF-4000-9BC6-2C615AE90C1A}"/>
                </a:ext>
              </a:extLst>
            </p:cNvPr>
            <p:cNvSpPr/>
            <p:nvPr/>
          </p:nvSpPr>
          <p:spPr>
            <a:xfrm>
              <a:off x="3696616" y="3109199"/>
              <a:ext cx="1059829" cy="8074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Home Base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S02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70245F-AA13-4035-A0F7-C98E92C9D9D0}"/>
                </a:ext>
              </a:extLst>
            </p:cNvPr>
            <p:cNvSpPr/>
            <p:nvPr/>
          </p:nvSpPr>
          <p:spPr>
            <a:xfrm>
              <a:off x="5970803" y="3113670"/>
              <a:ext cx="958468" cy="8074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Mission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S03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8811DD-FC9B-4EEC-916A-A3E6BBD8502E}"/>
                </a:ext>
              </a:extLst>
            </p:cNvPr>
            <p:cNvSpPr/>
            <p:nvPr/>
          </p:nvSpPr>
          <p:spPr>
            <a:xfrm>
              <a:off x="8743284" y="3075231"/>
              <a:ext cx="958468" cy="8074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Combat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S04</a:t>
              </a:r>
            </a:p>
          </p:txBody>
        </p:sp>
        <p:sp>
          <p:nvSpPr>
            <p:cNvPr id="81" name="Arrow: Bent-Up 80">
              <a:extLst>
                <a:ext uri="{FF2B5EF4-FFF2-40B4-BE49-F238E27FC236}">
                  <a16:creationId xmlns:a16="http://schemas.microsoft.com/office/drawing/2014/main" id="{9920ECEF-86ED-4060-8395-2D65517C26C1}"/>
                </a:ext>
              </a:extLst>
            </p:cNvPr>
            <p:cNvSpPr/>
            <p:nvPr/>
          </p:nvSpPr>
          <p:spPr>
            <a:xfrm rot="16200000">
              <a:off x="8761320" y="2316331"/>
              <a:ext cx="643433" cy="656110"/>
            </a:xfrm>
            <a:prstGeom prst="bentUpArrow">
              <a:avLst>
                <a:gd name="adj1" fmla="val 20058"/>
                <a:gd name="adj2" fmla="val 25000"/>
                <a:gd name="adj3" fmla="val 25000"/>
              </a:avLst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Arrow: Bent-Up 41">
              <a:extLst>
                <a:ext uri="{FF2B5EF4-FFF2-40B4-BE49-F238E27FC236}">
                  <a16:creationId xmlns:a16="http://schemas.microsoft.com/office/drawing/2014/main" id="{9B44D0B6-FDF4-41EE-A090-DB40355B2444}"/>
                </a:ext>
              </a:extLst>
            </p:cNvPr>
            <p:cNvSpPr/>
            <p:nvPr/>
          </p:nvSpPr>
          <p:spPr>
            <a:xfrm rot="10800000">
              <a:off x="6306280" y="2421937"/>
              <a:ext cx="2308396" cy="608967"/>
            </a:xfrm>
            <a:prstGeom prst="bentUpArrow">
              <a:avLst>
                <a:gd name="adj1" fmla="val 25000"/>
                <a:gd name="adj2" fmla="val 26950"/>
                <a:gd name="adj3" fmla="val 25000"/>
              </a:avLst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row: Up 53">
              <a:extLst>
                <a:ext uri="{FF2B5EF4-FFF2-40B4-BE49-F238E27FC236}">
                  <a16:creationId xmlns:a16="http://schemas.microsoft.com/office/drawing/2014/main" id="{18C64451-0292-4852-BE50-D1B2F9C2CC8C}"/>
                </a:ext>
              </a:extLst>
            </p:cNvPr>
            <p:cNvSpPr/>
            <p:nvPr/>
          </p:nvSpPr>
          <p:spPr>
            <a:xfrm rot="5400000">
              <a:off x="7670382" y="2573629"/>
              <a:ext cx="366856" cy="1665782"/>
            </a:xfrm>
            <a:prstGeom prst="upArrow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row: Up 54">
              <a:extLst>
                <a:ext uri="{FF2B5EF4-FFF2-40B4-BE49-F238E27FC236}">
                  <a16:creationId xmlns:a16="http://schemas.microsoft.com/office/drawing/2014/main" id="{A5001389-1600-4154-8653-2BFBBC918F1E}"/>
                </a:ext>
              </a:extLst>
            </p:cNvPr>
            <p:cNvSpPr/>
            <p:nvPr/>
          </p:nvSpPr>
          <p:spPr>
            <a:xfrm rot="5400000">
              <a:off x="5233725" y="2860071"/>
              <a:ext cx="286273" cy="1092897"/>
            </a:xfrm>
            <a:prstGeom prst="upArrow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04E12182-493F-4AF6-B145-ECFFA47DE3DD}"/>
                </a:ext>
              </a:extLst>
            </p:cNvPr>
            <p:cNvSpPr/>
            <p:nvPr/>
          </p:nvSpPr>
          <p:spPr>
            <a:xfrm rot="5400000">
              <a:off x="2961207" y="2915367"/>
              <a:ext cx="286273" cy="1092897"/>
            </a:xfrm>
            <a:prstGeom prst="upArrow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Arrow: Bent-Up 56">
              <a:extLst>
                <a:ext uri="{FF2B5EF4-FFF2-40B4-BE49-F238E27FC236}">
                  <a16:creationId xmlns:a16="http://schemas.microsoft.com/office/drawing/2014/main" id="{F2FDD7A3-3749-4899-BE31-1FDD62B3C655}"/>
                </a:ext>
              </a:extLst>
            </p:cNvPr>
            <p:cNvSpPr/>
            <p:nvPr/>
          </p:nvSpPr>
          <p:spPr>
            <a:xfrm rot="16200000" flipH="1">
              <a:off x="7427329" y="2663231"/>
              <a:ext cx="608967" cy="3358560"/>
            </a:xfrm>
            <a:prstGeom prst="bentUpArrow">
              <a:avLst>
                <a:gd name="adj1" fmla="val 23933"/>
                <a:gd name="adj2" fmla="val 25000"/>
                <a:gd name="adj3" fmla="val 25000"/>
              </a:avLst>
            </a:prstGeom>
            <a:solidFill>
              <a:srgbClr val="FF0000">
                <a:alpha val="5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Arrow: Up 57">
              <a:extLst>
                <a:ext uri="{FF2B5EF4-FFF2-40B4-BE49-F238E27FC236}">
                  <a16:creationId xmlns:a16="http://schemas.microsoft.com/office/drawing/2014/main" id="{B5652ACE-0D38-482C-9A5A-37F0A935A9E5}"/>
                </a:ext>
              </a:extLst>
            </p:cNvPr>
            <p:cNvSpPr/>
            <p:nvPr/>
          </p:nvSpPr>
          <p:spPr>
            <a:xfrm rot="5400000" flipV="1">
              <a:off x="2857514" y="3170887"/>
              <a:ext cx="286273" cy="1124395"/>
            </a:xfrm>
            <a:prstGeom prst="upArrow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row: Up 58">
              <a:extLst>
                <a:ext uri="{FF2B5EF4-FFF2-40B4-BE49-F238E27FC236}">
                  <a16:creationId xmlns:a16="http://schemas.microsoft.com/office/drawing/2014/main" id="{8C577903-D16A-439F-A09F-2ABD613F8B62}"/>
                </a:ext>
              </a:extLst>
            </p:cNvPr>
            <p:cNvSpPr/>
            <p:nvPr/>
          </p:nvSpPr>
          <p:spPr>
            <a:xfrm rot="5400000" flipV="1">
              <a:off x="5207184" y="3150458"/>
              <a:ext cx="286274" cy="1057668"/>
            </a:xfrm>
            <a:prstGeom prst="upArrow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255D7F-4754-4B5A-9BE2-DABC539882A8}"/>
                </a:ext>
              </a:extLst>
            </p:cNvPr>
            <p:cNvSpPr txBox="1"/>
            <p:nvPr/>
          </p:nvSpPr>
          <p:spPr>
            <a:xfrm>
              <a:off x="7460478" y="4128631"/>
              <a:ext cx="802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Death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B7CFDB-5FF0-4E56-8DC7-F42F5E01C448}"/>
                </a:ext>
              </a:extLst>
            </p:cNvPr>
            <p:cNvSpPr txBox="1"/>
            <p:nvPr/>
          </p:nvSpPr>
          <p:spPr>
            <a:xfrm>
              <a:off x="7121750" y="2541754"/>
              <a:ext cx="1335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Lose, repeat</a:t>
              </a:r>
            </a:p>
          </p:txBody>
        </p:sp>
        <p:sp>
          <p:nvSpPr>
            <p:cNvPr id="60" name="Arrow: Bent-Up 59">
              <a:extLst>
                <a:ext uri="{FF2B5EF4-FFF2-40B4-BE49-F238E27FC236}">
                  <a16:creationId xmlns:a16="http://schemas.microsoft.com/office/drawing/2014/main" id="{D7965826-0657-4DEC-BB7F-C33BB27402F7}"/>
                </a:ext>
              </a:extLst>
            </p:cNvPr>
            <p:cNvSpPr/>
            <p:nvPr/>
          </p:nvSpPr>
          <p:spPr>
            <a:xfrm rot="10800000">
              <a:off x="3857579" y="2421937"/>
              <a:ext cx="2308396" cy="608967"/>
            </a:xfrm>
            <a:prstGeom prst="bentUpArrow">
              <a:avLst>
                <a:gd name="adj1" fmla="val 25000"/>
                <a:gd name="adj2" fmla="val 26950"/>
                <a:gd name="adj3" fmla="val 25000"/>
              </a:avLst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990403-D0A9-4B6B-8D5D-949B6B7A2DF9}"/>
                </a:ext>
              </a:extLst>
            </p:cNvPr>
            <p:cNvSpPr txBox="1"/>
            <p:nvPr/>
          </p:nvSpPr>
          <p:spPr>
            <a:xfrm>
              <a:off x="4086632" y="2575156"/>
              <a:ext cx="2101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Win/Lose, no repeat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7699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1746</Words>
  <Application>Microsoft Office PowerPoint</Application>
  <PresentationFormat>Widescreen</PresentationFormat>
  <Paragraphs>354</Paragraphs>
  <Slides>27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Montserrat</vt:lpstr>
      <vt:lpstr>Segoe UI</vt:lpstr>
      <vt:lpstr>Wingdings 2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VR Design Specifics:  Physical factors that impact Target Zones </vt:lpstr>
      <vt:lpstr>VR Design Ergonomics: Visual Discomfort - The eye’s convergence rotation angle Alger</vt:lpstr>
      <vt:lpstr>VR Design Specifics:   Joe Ludwig (Valve)</vt:lpstr>
      <vt:lpstr>PowerPoint Presentation</vt:lpstr>
      <vt:lpstr>PowerPoint Presentation</vt:lpstr>
      <vt:lpstr>PowerPoint Presentation</vt:lpstr>
      <vt:lpstr>VR Design Ergonomics: User Information zones (Top Down) Alger</vt:lpstr>
      <vt:lpstr>VR Design Specifics: Human posture &amp; HMD weight  Mike Agler (Google)</vt:lpstr>
      <vt:lpstr>VR Design Specifics – Ergonomics Alger</vt:lpstr>
      <vt:lpstr>VR Design Ergonomics: User Information Zones (Out of the Eyes) Alger</vt:lpstr>
      <vt:lpstr>VR Design: General Concerns – Presence &amp; Narrative</vt:lpstr>
      <vt:lpstr>VR Design: General Concerns – Presence &amp; Narrative</vt:lpstr>
      <vt:lpstr>VR Design: User Intent</vt:lpstr>
      <vt:lpstr>PowerPoint Presentation</vt:lpstr>
      <vt:lpstr>User Intent: Getting their Attention, so they can choose</vt:lpstr>
      <vt:lpstr>User Intent: Getting their Attention</vt:lpstr>
      <vt:lpstr>Getting their Attention - Audio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Cermak, Dan</dc:creator>
  <cp:lastModifiedBy>Cermak, Daniel</cp:lastModifiedBy>
  <cp:revision>2</cp:revision>
  <dcterms:created xsi:type="dcterms:W3CDTF">2019-02-14T02:26:14Z</dcterms:created>
  <dcterms:modified xsi:type="dcterms:W3CDTF">2019-02-17T00:22:01Z</dcterms:modified>
</cp:coreProperties>
</file>